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70" r:id="rId13"/>
    <p:sldId id="271" r:id="rId14"/>
    <p:sldId id="272" r:id="rId15"/>
    <p:sldId id="273" r:id="rId16"/>
    <p:sldId id="274" r:id="rId17"/>
    <p:sldId id="267" r:id="rId18"/>
    <p:sldId id="268" r:id="rId19"/>
    <p:sldId id="269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E8268-C077-438F-97C1-E36063EBA9C1}" type="doc">
      <dgm:prSet loTypeId="urn:microsoft.com/office/officeart/2005/8/layout/cycle2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C988CD-01D1-49F3-A028-9F2EC334E9BF}">
      <dgm:prSet phldrT="[Text]"/>
      <dgm:spPr/>
      <dgm:t>
        <a:bodyPr/>
        <a:lstStyle/>
        <a:p>
          <a:r>
            <a:rPr lang="en-US" dirty="0" smtClean="0"/>
            <a:t>Planning</a:t>
          </a:r>
          <a:endParaRPr lang="en-US" dirty="0"/>
        </a:p>
      </dgm:t>
    </dgm:pt>
    <dgm:pt modelId="{5A471AD3-107F-4F30-826B-A6926D4EA61C}" type="parTrans" cxnId="{2655F468-069B-4908-AB90-3A083E446F7F}">
      <dgm:prSet/>
      <dgm:spPr/>
      <dgm:t>
        <a:bodyPr/>
        <a:lstStyle/>
        <a:p>
          <a:endParaRPr lang="en-US"/>
        </a:p>
      </dgm:t>
    </dgm:pt>
    <dgm:pt modelId="{5841A153-ECD5-4E5E-800E-3B4C2FD02C59}" type="sibTrans" cxnId="{2655F468-069B-4908-AB90-3A083E446F7F}">
      <dgm:prSet/>
      <dgm:spPr/>
      <dgm:t>
        <a:bodyPr/>
        <a:lstStyle/>
        <a:p>
          <a:endParaRPr lang="en-US"/>
        </a:p>
      </dgm:t>
    </dgm:pt>
    <dgm:pt modelId="{F125DA6A-AB51-44CB-8995-CE124D5358D2}">
      <dgm:prSet phldrT="[Text]"/>
      <dgm:spPr/>
      <dgm:t>
        <a:bodyPr/>
        <a:lstStyle/>
        <a:p>
          <a:r>
            <a:rPr lang="en-US" dirty="0" smtClean="0"/>
            <a:t>Buying</a:t>
          </a:r>
          <a:endParaRPr lang="en-US" dirty="0"/>
        </a:p>
      </dgm:t>
    </dgm:pt>
    <dgm:pt modelId="{8765909A-94B4-4E4E-9E29-30DE88EAB9F5}" type="parTrans" cxnId="{FE66E133-2F9B-4F4E-B705-550488399BCF}">
      <dgm:prSet/>
      <dgm:spPr/>
      <dgm:t>
        <a:bodyPr/>
        <a:lstStyle/>
        <a:p>
          <a:endParaRPr lang="en-US"/>
        </a:p>
      </dgm:t>
    </dgm:pt>
    <dgm:pt modelId="{06722AD2-7142-47C1-B17B-25DEB1CEB580}" type="sibTrans" cxnId="{FE66E133-2F9B-4F4E-B705-550488399BCF}">
      <dgm:prSet/>
      <dgm:spPr/>
      <dgm:t>
        <a:bodyPr/>
        <a:lstStyle/>
        <a:p>
          <a:endParaRPr lang="en-US"/>
        </a:p>
      </dgm:t>
    </dgm:pt>
    <dgm:pt modelId="{FD5E106B-C861-400E-9791-18628756E7F8}">
      <dgm:prSet phldrT="[Text]"/>
      <dgm:spPr/>
      <dgm:t>
        <a:bodyPr/>
        <a:lstStyle/>
        <a:p>
          <a:r>
            <a:rPr lang="en-US" dirty="0" smtClean="0"/>
            <a:t>Selling</a:t>
          </a:r>
          <a:endParaRPr lang="en-US" dirty="0"/>
        </a:p>
      </dgm:t>
    </dgm:pt>
    <dgm:pt modelId="{F10ED330-52B2-4916-9537-545BCBEF1145}" type="parTrans" cxnId="{86914CCF-CE0A-4710-A141-718DDED60131}">
      <dgm:prSet/>
      <dgm:spPr/>
      <dgm:t>
        <a:bodyPr/>
        <a:lstStyle/>
        <a:p>
          <a:endParaRPr lang="en-US"/>
        </a:p>
      </dgm:t>
    </dgm:pt>
    <dgm:pt modelId="{CBF1A989-1620-469E-A8CD-434A269563AA}" type="sibTrans" cxnId="{86914CCF-CE0A-4710-A141-718DDED60131}">
      <dgm:prSet/>
      <dgm:spPr/>
      <dgm:t>
        <a:bodyPr/>
        <a:lstStyle/>
        <a:p>
          <a:endParaRPr lang="en-US"/>
        </a:p>
      </dgm:t>
    </dgm:pt>
    <dgm:pt modelId="{2C96D6CC-2118-4F34-B96B-1A57166C17E9}" type="pres">
      <dgm:prSet presAssocID="{E8DE8268-C077-438F-97C1-E36063EBA9C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4FCE20-BF3A-4EDE-BA71-76D7173911CA}" type="pres">
      <dgm:prSet presAssocID="{47C988CD-01D1-49F3-A028-9F2EC334E9B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BD790-E404-4480-8061-88E12BF31E84}" type="pres">
      <dgm:prSet presAssocID="{5841A153-ECD5-4E5E-800E-3B4C2FD02C5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6C5CC012-5741-49CF-A790-5D35BAB808AF}" type="pres">
      <dgm:prSet presAssocID="{5841A153-ECD5-4E5E-800E-3B4C2FD02C5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02C69D2F-7AC3-4A36-AE68-D887211C39C4}" type="pres">
      <dgm:prSet presAssocID="{F125DA6A-AB51-44CB-8995-CE124D5358D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FFC02-5653-4BE7-9F10-BD32C57454FE}" type="pres">
      <dgm:prSet presAssocID="{06722AD2-7142-47C1-B17B-25DEB1CEB580}" presName="sibTrans" presStyleLbl="sibTrans2D1" presStyleIdx="1" presStyleCnt="3"/>
      <dgm:spPr/>
      <dgm:t>
        <a:bodyPr/>
        <a:lstStyle/>
        <a:p>
          <a:endParaRPr lang="en-US"/>
        </a:p>
      </dgm:t>
    </dgm:pt>
    <dgm:pt modelId="{2DF6FEAC-C511-41B2-B8ED-0F52D05B7E6F}" type="pres">
      <dgm:prSet presAssocID="{06722AD2-7142-47C1-B17B-25DEB1CEB580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05B18DAC-DAB3-4189-BDD2-6338B02D973F}" type="pres">
      <dgm:prSet presAssocID="{FD5E106B-C861-400E-9791-18628756E7F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210D1-2B36-425F-95E2-007DA633E2C7}" type="pres">
      <dgm:prSet presAssocID="{CBF1A989-1620-469E-A8CD-434A269563A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4F799519-5C8F-4DB1-A36F-DCCE9E7D1F59}" type="pres">
      <dgm:prSet presAssocID="{CBF1A989-1620-469E-A8CD-434A269563AA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BD8DD454-2989-422F-A838-1C6889A35A97}" type="presOf" srcId="{5841A153-ECD5-4E5E-800E-3B4C2FD02C59}" destId="{6C5CC012-5741-49CF-A790-5D35BAB808AF}" srcOrd="1" destOrd="0" presId="urn:microsoft.com/office/officeart/2005/8/layout/cycle2"/>
    <dgm:cxn modelId="{13E5866D-EE1C-4106-9CDF-3B56DAE032A1}" type="presOf" srcId="{5841A153-ECD5-4E5E-800E-3B4C2FD02C59}" destId="{350BD790-E404-4480-8061-88E12BF31E84}" srcOrd="0" destOrd="0" presId="urn:microsoft.com/office/officeart/2005/8/layout/cycle2"/>
    <dgm:cxn modelId="{751112B2-7488-4322-86B4-08B33C7F058D}" type="presOf" srcId="{47C988CD-01D1-49F3-A028-9F2EC334E9BF}" destId="{854FCE20-BF3A-4EDE-BA71-76D7173911CA}" srcOrd="0" destOrd="0" presId="urn:microsoft.com/office/officeart/2005/8/layout/cycle2"/>
    <dgm:cxn modelId="{8930B8F6-950D-431A-8F11-6465404B3F7C}" type="presOf" srcId="{CBF1A989-1620-469E-A8CD-434A269563AA}" destId="{B46210D1-2B36-425F-95E2-007DA633E2C7}" srcOrd="0" destOrd="0" presId="urn:microsoft.com/office/officeart/2005/8/layout/cycle2"/>
    <dgm:cxn modelId="{ECF779A1-9F8B-4FF0-9F4A-89BF2D7351B2}" type="presOf" srcId="{CBF1A989-1620-469E-A8CD-434A269563AA}" destId="{4F799519-5C8F-4DB1-A36F-DCCE9E7D1F59}" srcOrd="1" destOrd="0" presId="urn:microsoft.com/office/officeart/2005/8/layout/cycle2"/>
    <dgm:cxn modelId="{C6F5DE9B-6029-47F2-9A9A-15912BBCFA3C}" type="presOf" srcId="{E8DE8268-C077-438F-97C1-E36063EBA9C1}" destId="{2C96D6CC-2118-4F34-B96B-1A57166C17E9}" srcOrd="0" destOrd="0" presId="urn:microsoft.com/office/officeart/2005/8/layout/cycle2"/>
    <dgm:cxn modelId="{55BE4EDA-92D4-4E4C-BE6C-D56FE77FB3CE}" type="presOf" srcId="{F125DA6A-AB51-44CB-8995-CE124D5358D2}" destId="{02C69D2F-7AC3-4A36-AE68-D887211C39C4}" srcOrd="0" destOrd="0" presId="urn:microsoft.com/office/officeart/2005/8/layout/cycle2"/>
    <dgm:cxn modelId="{00F4CEBD-5A5F-403F-B36F-0E27CE732E12}" type="presOf" srcId="{06722AD2-7142-47C1-B17B-25DEB1CEB580}" destId="{282FFC02-5653-4BE7-9F10-BD32C57454FE}" srcOrd="0" destOrd="0" presId="urn:microsoft.com/office/officeart/2005/8/layout/cycle2"/>
    <dgm:cxn modelId="{1A00B3A8-921C-4F37-9CEA-92D0B4C8500B}" type="presOf" srcId="{FD5E106B-C861-400E-9791-18628756E7F8}" destId="{05B18DAC-DAB3-4189-BDD2-6338B02D973F}" srcOrd="0" destOrd="0" presId="urn:microsoft.com/office/officeart/2005/8/layout/cycle2"/>
    <dgm:cxn modelId="{86914CCF-CE0A-4710-A141-718DDED60131}" srcId="{E8DE8268-C077-438F-97C1-E36063EBA9C1}" destId="{FD5E106B-C861-400E-9791-18628756E7F8}" srcOrd="2" destOrd="0" parTransId="{F10ED330-52B2-4916-9537-545BCBEF1145}" sibTransId="{CBF1A989-1620-469E-A8CD-434A269563AA}"/>
    <dgm:cxn modelId="{2655F468-069B-4908-AB90-3A083E446F7F}" srcId="{E8DE8268-C077-438F-97C1-E36063EBA9C1}" destId="{47C988CD-01D1-49F3-A028-9F2EC334E9BF}" srcOrd="0" destOrd="0" parTransId="{5A471AD3-107F-4F30-826B-A6926D4EA61C}" sibTransId="{5841A153-ECD5-4E5E-800E-3B4C2FD02C59}"/>
    <dgm:cxn modelId="{FE66E133-2F9B-4F4E-B705-550488399BCF}" srcId="{E8DE8268-C077-438F-97C1-E36063EBA9C1}" destId="{F125DA6A-AB51-44CB-8995-CE124D5358D2}" srcOrd="1" destOrd="0" parTransId="{8765909A-94B4-4E4E-9E29-30DE88EAB9F5}" sibTransId="{06722AD2-7142-47C1-B17B-25DEB1CEB580}"/>
    <dgm:cxn modelId="{A9E0B601-1B61-4791-B716-93041FCF3207}" type="presOf" srcId="{06722AD2-7142-47C1-B17B-25DEB1CEB580}" destId="{2DF6FEAC-C511-41B2-B8ED-0F52D05B7E6F}" srcOrd="1" destOrd="0" presId="urn:microsoft.com/office/officeart/2005/8/layout/cycle2"/>
    <dgm:cxn modelId="{8BF6ED43-6FAC-4472-9159-5FC0CE8FD756}" type="presParOf" srcId="{2C96D6CC-2118-4F34-B96B-1A57166C17E9}" destId="{854FCE20-BF3A-4EDE-BA71-76D7173911CA}" srcOrd="0" destOrd="0" presId="urn:microsoft.com/office/officeart/2005/8/layout/cycle2"/>
    <dgm:cxn modelId="{434EBF64-D82D-487E-A5A5-582D875D382E}" type="presParOf" srcId="{2C96D6CC-2118-4F34-B96B-1A57166C17E9}" destId="{350BD790-E404-4480-8061-88E12BF31E84}" srcOrd="1" destOrd="0" presId="urn:microsoft.com/office/officeart/2005/8/layout/cycle2"/>
    <dgm:cxn modelId="{A63CC9A4-ECE5-4535-9580-7C8ED422F565}" type="presParOf" srcId="{350BD790-E404-4480-8061-88E12BF31E84}" destId="{6C5CC012-5741-49CF-A790-5D35BAB808AF}" srcOrd="0" destOrd="0" presId="urn:microsoft.com/office/officeart/2005/8/layout/cycle2"/>
    <dgm:cxn modelId="{E10C19B3-6F85-4E7A-A3BC-D906E18777C2}" type="presParOf" srcId="{2C96D6CC-2118-4F34-B96B-1A57166C17E9}" destId="{02C69D2F-7AC3-4A36-AE68-D887211C39C4}" srcOrd="2" destOrd="0" presId="urn:microsoft.com/office/officeart/2005/8/layout/cycle2"/>
    <dgm:cxn modelId="{F2520AEF-2046-4819-BA9D-5C6B55E050E3}" type="presParOf" srcId="{2C96D6CC-2118-4F34-B96B-1A57166C17E9}" destId="{282FFC02-5653-4BE7-9F10-BD32C57454FE}" srcOrd="3" destOrd="0" presId="urn:microsoft.com/office/officeart/2005/8/layout/cycle2"/>
    <dgm:cxn modelId="{2DED5707-6E69-499D-967C-863C2B1A7056}" type="presParOf" srcId="{282FFC02-5653-4BE7-9F10-BD32C57454FE}" destId="{2DF6FEAC-C511-41B2-B8ED-0F52D05B7E6F}" srcOrd="0" destOrd="0" presId="urn:microsoft.com/office/officeart/2005/8/layout/cycle2"/>
    <dgm:cxn modelId="{F8E1EEA2-EF6E-4A0A-9333-10CC9F460C12}" type="presParOf" srcId="{2C96D6CC-2118-4F34-B96B-1A57166C17E9}" destId="{05B18DAC-DAB3-4189-BDD2-6338B02D973F}" srcOrd="4" destOrd="0" presId="urn:microsoft.com/office/officeart/2005/8/layout/cycle2"/>
    <dgm:cxn modelId="{E04B60A0-03EF-411E-A788-B9D09064EC2F}" type="presParOf" srcId="{2C96D6CC-2118-4F34-B96B-1A57166C17E9}" destId="{B46210D1-2B36-425F-95E2-007DA633E2C7}" srcOrd="5" destOrd="0" presId="urn:microsoft.com/office/officeart/2005/8/layout/cycle2"/>
    <dgm:cxn modelId="{F549FDBF-C82F-4B42-9F63-2C271D73B27D}" type="presParOf" srcId="{B46210D1-2B36-425F-95E2-007DA633E2C7}" destId="{4F799519-5C8F-4DB1-A36F-DCCE9E7D1F5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4FCE20-BF3A-4EDE-BA71-76D7173911CA}">
      <dsp:nvSpPr>
        <dsp:cNvPr id="0" name=""/>
        <dsp:cNvSpPr/>
      </dsp:nvSpPr>
      <dsp:spPr>
        <a:xfrm>
          <a:off x="2165449" y="606"/>
          <a:ext cx="1765101" cy="176510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Planning</a:t>
          </a:r>
          <a:endParaRPr lang="en-US" sz="2600" kern="1200" dirty="0"/>
        </a:p>
      </dsp:txBody>
      <dsp:txXfrm>
        <a:off x="2423942" y="259099"/>
        <a:ext cx="1248115" cy="1248115"/>
      </dsp:txXfrm>
    </dsp:sp>
    <dsp:sp modelId="{350BD790-E404-4480-8061-88E12BF31E84}">
      <dsp:nvSpPr>
        <dsp:cNvPr id="0" name=""/>
        <dsp:cNvSpPr/>
      </dsp:nvSpPr>
      <dsp:spPr>
        <a:xfrm rot="3600000">
          <a:off x="3469294" y="1722603"/>
          <a:ext cx="470660" cy="5957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3504594" y="1780606"/>
        <a:ext cx="329462" cy="357433"/>
      </dsp:txXfrm>
    </dsp:sp>
    <dsp:sp modelId="{02C69D2F-7AC3-4A36-AE68-D887211C39C4}">
      <dsp:nvSpPr>
        <dsp:cNvPr id="0" name=""/>
        <dsp:cNvSpPr/>
      </dsp:nvSpPr>
      <dsp:spPr>
        <a:xfrm>
          <a:off x="3492018" y="2298292"/>
          <a:ext cx="1765101" cy="176510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Buying</a:t>
          </a:r>
          <a:endParaRPr lang="en-US" sz="2600" kern="1200" dirty="0"/>
        </a:p>
      </dsp:txBody>
      <dsp:txXfrm>
        <a:off x="3750511" y="2556785"/>
        <a:ext cx="1248115" cy="1248115"/>
      </dsp:txXfrm>
    </dsp:sp>
    <dsp:sp modelId="{282FFC02-5653-4BE7-9F10-BD32C57454FE}">
      <dsp:nvSpPr>
        <dsp:cNvPr id="0" name=""/>
        <dsp:cNvSpPr/>
      </dsp:nvSpPr>
      <dsp:spPr>
        <a:xfrm rot="10800000">
          <a:off x="2825990" y="2882982"/>
          <a:ext cx="470660" cy="5957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2967188" y="3002126"/>
        <a:ext cx="329462" cy="357433"/>
      </dsp:txXfrm>
    </dsp:sp>
    <dsp:sp modelId="{05B18DAC-DAB3-4189-BDD2-6338B02D973F}">
      <dsp:nvSpPr>
        <dsp:cNvPr id="0" name=""/>
        <dsp:cNvSpPr/>
      </dsp:nvSpPr>
      <dsp:spPr>
        <a:xfrm>
          <a:off x="838879" y="2298292"/>
          <a:ext cx="1765101" cy="176510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Selling</a:t>
          </a:r>
          <a:endParaRPr lang="en-US" sz="2600" kern="1200" dirty="0"/>
        </a:p>
      </dsp:txBody>
      <dsp:txXfrm>
        <a:off x="1097372" y="2556785"/>
        <a:ext cx="1248115" cy="1248115"/>
      </dsp:txXfrm>
    </dsp:sp>
    <dsp:sp modelId="{B46210D1-2B36-425F-95E2-007DA633E2C7}">
      <dsp:nvSpPr>
        <dsp:cNvPr id="0" name=""/>
        <dsp:cNvSpPr/>
      </dsp:nvSpPr>
      <dsp:spPr>
        <a:xfrm rot="18000000">
          <a:off x="2142724" y="1745675"/>
          <a:ext cx="470660" cy="5957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178024" y="1925960"/>
        <a:ext cx="329462" cy="357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8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0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65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25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74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43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8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63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21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55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2000"/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EE57A-DA9C-4D3D-8B4F-1A4AB2E54B8E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9771D-8BEE-4410-80BB-DABCB00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2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Fashion Merchandising</a:t>
            </a:r>
            <a:br>
              <a:rPr lang="en-US" dirty="0" smtClean="0"/>
            </a:br>
            <a:r>
              <a:rPr lang="en-US" dirty="0" smtClean="0"/>
              <a:t>&amp; Promotion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99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Retail Positioning </a:t>
            </a:r>
            <a:r>
              <a:rPr lang="en-US" dirty="0" smtClean="0"/>
              <a:t>includes </a:t>
            </a:r>
            <a:r>
              <a:rPr lang="en-US" dirty="0"/>
              <a:t>choosing a Target Market</a:t>
            </a:r>
          </a:p>
          <a:p>
            <a:pPr lvl="1"/>
            <a:r>
              <a:rPr lang="en-US" dirty="0"/>
              <a:t>Target Market: specific segment of a total market that a company wants as customers  and toward whom it directs its marketing efforts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Based on </a:t>
            </a:r>
          </a:p>
          <a:p>
            <a:pPr lvl="2"/>
            <a:r>
              <a:rPr lang="en-US" dirty="0" smtClean="0"/>
              <a:t>Demographics: Age, Gender, Race, Education, Religion, Income, Occupation, and Geographic </a:t>
            </a:r>
            <a:r>
              <a:rPr lang="en-US" dirty="0"/>
              <a:t>L</a:t>
            </a:r>
            <a:r>
              <a:rPr lang="en-US" dirty="0" smtClean="0"/>
              <a:t>ocation</a:t>
            </a:r>
          </a:p>
          <a:p>
            <a:pPr lvl="2"/>
            <a:r>
              <a:rPr lang="en-US" dirty="0" smtClean="0"/>
              <a:t>Psychographics: statistics that try to explain consumer behavior such as: Lifestyle, Values, Attitudes &amp; Self-Concept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88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Markets 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3716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Match the Store with its Target Market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3429000" cy="373380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Forever 21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Banana Republic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3. Nike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86200" y="2057399"/>
            <a:ext cx="4800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100" dirty="0" smtClean="0"/>
              <a:t>A. Various age groups with athletic lifestyles</a:t>
            </a:r>
          </a:p>
          <a:p>
            <a:pPr marL="514350" indent="-514350">
              <a:buAutoNum type="alphaUcPeriod"/>
            </a:pPr>
            <a:endParaRPr lang="en-US" sz="3100" dirty="0"/>
          </a:p>
          <a:p>
            <a:pPr marL="0" indent="0">
              <a:buNone/>
            </a:pPr>
            <a:r>
              <a:rPr lang="en-US" sz="3100" dirty="0" smtClean="0"/>
              <a:t>B. Teen to Twenties, with little to medium income</a:t>
            </a:r>
          </a:p>
          <a:p>
            <a:pPr marL="0" indent="0">
              <a:buNone/>
            </a:pPr>
            <a:endParaRPr lang="en-US" sz="3100" dirty="0" smtClean="0"/>
          </a:p>
          <a:p>
            <a:pPr marL="0" indent="0">
              <a:buNone/>
            </a:pPr>
            <a:r>
              <a:rPr lang="en-US" sz="3100" dirty="0" smtClean="0"/>
              <a:t>C. </a:t>
            </a:r>
            <a:r>
              <a:rPr lang="en-US" sz="3100" dirty="0"/>
              <a:t>30 – 40 year old working women; with middle to upper middle income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58674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Check you answers with Mrs. Wendt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07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Strategy: the assortment breadth &amp; depth a retailer offers</a:t>
            </a:r>
          </a:p>
          <a:p>
            <a:pPr lvl="1"/>
            <a:r>
              <a:rPr lang="en-US" dirty="0" smtClean="0"/>
              <a:t>Breadth: the number of different item categories</a:t>
            </a:r>
          </a:p>
          <a:p>
            <a:pPr lvl="1"/>
            <a:r>
              <a:rPr lang="en-US" dirty="0" smtClean="0"/>
              <a:t>Depth: the quantity of each item available</a:t>
            </a:r>
          </a:p>
          <a:p>
            <a:pPr lvl="1"/>
            <a:r>
              <a:rPr lang="en-US" dirty="0" smtClean="0"/>
              <a:t>Three main approaches</a:t>
            </a:r>
          </a:p>
          <a:p>
            <a:pPr lvl="2"/>
            <a:r>
              <a:rPr lang="en-US" dirty="0" smtClean="0"/>
              <a:t>Broad &amp; Shallow: many categories, small quantity</a:t>
            </a:r>
          </a:p>
          <a:p>
            <a:pPr lvl="2"/>
            <a:r>
              <a:rPr lang="en-US" dirty="0" smtClean="0"/>
              <a:t>Narrow &amp; Deep: few categories, large quantity</a:t>
            </a:r>
          </a:p>
          <a:p>
            <a:pPr lvl="2"/>
            <a:r>
              <a:rPr lang="en-US" dirty="0" smtClean="0"/>
              <a:t>Moderate breadth </a:t>
            </a:r>
            <a:r>
              <a:rPr lang="en-US" dirty="0"/>
              <a:t>&amp;</a:t>
            </a:r>
            <a:r>
              <a:rPr lang="en-US" dirty="0" smtClean="0"/>
              <a:t> depth: balance between categories &amp; quantity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71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Price Strategy: pricing strategy should correlate with a retailer’s image, target market and competition.</a:t>
            </a:r>
          </a:p>
          <a:p>
            <a:pPr lvl="1"/>
            <a:r>
              <a:rPr lang="en-US" dirty="0" smtClean="0"/>
              <a:t>Quality &amp; price usually, but not always correlate</a:t>
            </a:r>
          </a:p>
          <a:p>
            <a:pPr lvl="2"/>
            <a:r>
              <a:rPr lang="en-US" dirty="0" smtClean="0"/>
              <a:t>High price = high quality</a:t>
            </a:r>
          </a:p>
          <a:p>
            <a:pPr lvl="2"/>
            <a:r>
              <a:rPr lang="en-US" dirty="0" smtClean="0"/>
              <a:t>Low price = low quality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 Strategies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28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Price Strategy Continued</a:t>
            </a:r>
          </a:p>
          <a:p>
            <a:pPr lvl="1"/>
            <a:r>
              <a:rPr lang="en-US" dirty="0" smtClean="0"/>
              <a:t>Pricing Approaches</a:t>
            </a:r>
          </a:p>
          <a:p>
            <a:pPr lvl="2"/>
            <a:r>
              <a:rPr lang="en-US" dirty="0" smtClean="0"/>
              <a:t>Prestige Pricing: setting high prices on items to attract customers who want quality goods or the status of owning expensive &amp; exclusive merchandise</a:t>
            </a:r>
          </a:p>
          <a:p>
            <a:pPr lvl="2"/>
            <a:r>
              <a:rPr lang="en-US" dirty="0" smtClean="0"/>
              <a:t>Price Promoting: advertising special price reductions of goods to bring in customers</a:t>
            </a:r>
          </a:p>
          <a:p>
            <a:pPr lvl="2"/>
            <a:r>
              <a:rPr lang="en-US" dirty="0" smtClean="0"/>
              <a:t>Value Pricing: selling items below the suggested retail price</a:t>
            </a:r>
          </a:p>
          <a:p>
            <a:pPr lvl="2"/>
            <a:r>
              <a:rPr lang="en-US" dirty="0" smtClean="0"/>
              <a:t>Everyday low pricing: promotes the idea that shoppers can shop anytime in the store and receive a fair price</a:t>
            </a:r>
          </a:p>
          <a:p>
            <a:pPr lvl="2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 Strategies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24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Strategy: relates to the site location and physical design of the site.</a:t>
            </a:r>
          </a:p>
          <a:p>
            <a:pPr lvl="1"/>
            <a:r>
              <a:rPr lang="en-US" dirty="0" smtClean="0"/>
              <a:t>Locations</a:t>
            </a:r>
          </a:p>
          <a:p>
            <a:pPr lvl="2"/>
            <a:r>
              <a:rPr lang="en-US" dirty="0" smtClean="0"/>
              <a:t>Central business district: stores in cities or towns</a:t>
            </a:r>
          </a:p>
          <a:p>
            <a:pPr lvl="2"/>
            <a:r>
              <a:rPr lang="en-US" dirty="0" smtClean="0"/>
              <a:t>Neighborhood shopping centers: 5 -15 stores</a:t>
            </a:r>
          </a:p>
          <a:p>
            <a:pPr lvl="2"/>
            <a:r>
              <a:rPr lang="en-US" dirty="0" smtClean="0"/>
              <a:t>Community shopping centers: 15 – 30 stores</a:t>
            </a:r>
          </a:p>
          <a:p>
            <a:pPr lvl="2"/>
            <a:r>
              <a:rPr lang="en-US" dirty="0" smtClean="0"/>
              <a:t>Regional shopping centers: Enclosed malls</a:t>
            </a:r>
          </a:p>
          <a:p>
            <a:pPr lvl="2"/>
            <a:r>
              <a:rPr lang="en-US" dirty="0" smtClean="0"/>
              <a:t>Super regional centers: Mega-malls</a:t>
            </a:r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 Strategies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34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Strategy Continued:</a:t>
            </a:r>
          </a:p>
          <a:p>
            <a:pPr lvl="1"/>
            <a:r>
              <a:rPr lang="en-US" dirty="0" smtClean="0"/>
              <a:t>Facilities Design</a:t>
            </a:r>
          </a:p>
          <a:p>
            <a:pPr lvl="2"/>
            <a:r>
              <a:rPr lang="en-US" dirty="0" smtClean="0"/>
              <a:t>Store exterior</a:t>
            </a:r>
          </a:p>
          <a:p>
            <a:pPr lvl="3"/>
            <a:r>
              <a:rPr lang="en-US" dirty="0" smtClean="0"/>
              <a:t>Visible to traffic</a:t>
            </a:r>
          </a:p>
          <a:p>
            <a:pPr lvl="3"/>
            <a:r>
              <a:rPr lang="en-US" dirty="0" smtClean="0"/>
              <a:t>Compatible with surroundings</a:t>
            </a:r>
          </a:p>
          <a:p>
            <a:pPr lvl="3"/>
            <a:r>
              <a:rPr lang="en-US" dirty="0" smtClean="0"/>
              <a:t>Convenient for consumers</a:t>
            </a:r>
          </a:p>
          <a:p>
            <a:pPr lvl="2"/>
            <a:r>
              <a:rPr lang="en-US" dirty="0" smtClean="0"/>
              <a:t>Store Interior</a:t>
            </a:r>
          </a:p>
          <a:p>
            <a:pPr lvl="3"/>
            <a:r>
              <a:rPr lang="en-US" dirty="0" smtClean="0"/>
              <a:t>Selling areas: merchandise is displayed</a:t>
            </a:r>
          </a:p>
          <a:p>
            <a:pPr lvl="3"/>
            <a:r>
              <a:rPr lang="en-US" dirty="0" smtClean="0"/>
              <a:t>Support areas: dressing rooms, bathrooms, checkout, etc.</a:t>
            </a:r>
          </a:p>
          <a:p>
            <a:pPr lvl="2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 Strategies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48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/>
              <a:t>Merchandise Planning: involves estimating, as correctly as possible, consumer demand and how it can be best satisfied</a:t>
            </a:r>
          </a:p>
          <a:p>
            <a:r>
              <a:rPr lang="en-US" dirty="0" smtClean="0"/>
              <a:t>Merchandise Buying: is done through vendors, such as apparel producers, to obtain the merchandise decided upon during the planning phase</a:t>
            </a:r>
          </a:p>
        </p:txBody>
      </p:sp>
    </p:spTree>
    <p:extLst>
      <p:ext uri="{BB962C8B-B14F-4D97-AF65-F5344CB8AC3E}">
        <p14:creationId xmlns:p14="http://schemas.microsoft.com/office/powerpoint/2010/main" val="255482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The </a:t>
            </a:r>
            <a:r>
              <a:rPr lang="en-US" dirty="0"/>
              <a:t>Merchandise Cycle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07481999"/>
              </p:ext>
            </p:extLst>
          </p:nvPr>
        </p:nvGraphicFramePr>
        <p:xfrm>
          <a:off x="1447800" y="2362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559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Gather Information from</a:t>
            </a:r>
          </a:p>
          <a:p>
            <a:pPr lvl="1"/>
            <a:r>
              <a:rPr lang="en-US" dirty="0" smtClean="0"/>
              <a:t>past sales records</a:t>
            </a:r>
          </a:p>
          <a:p>
            <a:pPr lvl="1"/>
            <a:r>
              <a:rPr lang="en-US" dirty="0" smtClean="0"/>
              <a:t>Sales people</a:t>
            </a:r>
          </a:p>
          <a:p>
            <a:pPr lvl="1"/>
            <a:r>
              <a:rPr lang="en-US" dirty="0" smtClean="0"/>
              <a:t>Consumer opinions and behavior</a:t>
            </a:r>
          </a:p>
          <a:p>
            <a:pPr lvl="1"/>
            <a:r>
              <a:rPr lang="en-US" dirty="0" smtClean="0"/>
              <a:t>Merchandising bureaus</a:t>
            </a:r>
          </a:p>
          <a:p>
            <a:pPr lvl="1"/>
            <a:r>
              <a:rPr lang="en-US" dirty="0" smtClean="0"/>
              <a:t>Vendors</a:t>
            </a:r>
          </a:p>
          <a:p>
            <a:pPr lvl="1"/>
            <a:r>
              <a:rPr lang="en-US" dirty="0" smtClean="0"/>
              <a:t>Trade information</a:t>
            </a:r>
          </a:p>
          <a:p>
            <a:pPr lvl="1"/>
            <a:r>
              <a:rPr lang="en-US" dirty="0" smtClean="0"/>
              <a:t>Comparison shoppers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88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Merchandising?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Fashion Merchandising involves the activities of planning, buying and selling apparel and accessories.</a:t>
            </a:r>
          </a:p>
          <a:p>
            <a:r>
              <a:rPr lang="en-US" dirty="0" smtClean="0"/>
              <a:t>It is the central function of </a:t>
            </a:r>
            <a:r>
              <a:rPr lang="en-US" dirty="0"/>
              <a:t>A</a:t>
            </a:r>
            <a:r>
              <a:rPr lang="en-US" dirty="0" smtClean="0"/>
              <a:t>pparel Retailing</a:t>
            </a:r>
          </a:p>
          <a:p>
            <a:r>
              <a:rPr lang="en-US" dirty="0" smtClean="0"/>
              <a:t>Includes the following areas:</a:t>
            </a:r>
          </a:p>
          <a:p>
            <a:pPr lvl="1"/>
            <a:r>
              <a:rPr lang="en-US" dirty="0" smtClean="0"/>
              <a:t>Retail Positioning		</a:t>
            </a:r>
          </a:p>
          <a:p>
            <a:pPr lvl="1"/>
            <a:r>
              <a:rPr lang="en-US" dirty="0" smtClean="0"/>
              <a:t>Merchandise Buying</a:t>
            </a:r>
          </a:p>
          <a:p>
            <a:pPr lvl="1"/>
            <a:r>
              <a:rPr lang="en-US" dirty="0" smtClean="0"/>
              <a:t>Merchandise Promotion</a:t>
            </a:r>
          </a:p>
          <a:p>
            <a:pPr lvl="1"/>
            <a:r>
              <a:rPr lang="en-US" dirty="0" smtClean="0"/>
              <a:t>Visual Merchandising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98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2. Prepare Buying Plans</a:t>
            </a:r>
          </a:p>
          <a:p>
            <a:pPr lvl="1"/>
            <a:r>
              <a:rPr lang="en-US" dirty="0" smtClean="0"/>
              <a:t>Buying plan</a:t>
            </a:r>
          </a:p>
          <a:p>
            <a:pPr lvl="2"/>
            <a:r>
              <a:rPr lang="en-US" dirty="0" smtClean="0"/>
              <a:t>Describe the types and quantities of merchandise to purchase</a:t>
            </a:r>
          </a:p>
          <a:p>
            <a:pPr lvl="1"/>
            <a:r>
              <a:rPr lang="en-US" dirty="0" smtClean="0"/>
              <a:t>Create a dollar merchandise plan</a:t>
            </a:r>
          </a:p>
          <a:p>
            <a:pPr lvl="2"/>
            <a:r>
              <a:rPr lang="en-US" dirty="0" smtClean="0"/>
              <a:t>Estimated budget for stock, sales and profit</a:t>
            </a:r>
          </a:p>
          <a:p>
            <a:pPr lvl="1"/>
            <a:r>
              <a:rPr lang="en-US" dirty="0" smtClean="0"/>
              <a:t>Assortment Plan</a:t>
            </a:r>
          </a:p>
          <a:p>
            <a:pPr lvl="2"/>
            <a:r>
              <a:rPr lang="en-US" dirty="0" smtClean="0"/>
              <a:t>Variety and quantity of stock keeping units (SKU) to be carries</a:t>
            </a:r>
          </a:p>
          <a:p>
            <a:pPr lvl="2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3. Select </a:t>
            </a:r>
            <a:r>
              <a:rPr lang="en-US" dirty="0" smtClean="0"/>
              <a:t>Merchandise resources</a:t>
            </a:r>
          </a:p>
          <a:p>
            <a:pPr lvl="1"/>
            <a:r>
              <a:rPr lang="en-US" dirty="0" smtClean="0"/>
              <a:t>Manufacturers</a:t>
            </a:r>
          </a:p>
          <a:p>
            <a:pPr lvl="1"/>
            <a:r>
              <a:rPr lang="en-US" dirty="0" smtClean="0"/>
              <a:t>Wholesalers</a:t>
            </a:r>
          </a:p>
          <a:p>
            <a:pPr lvl="1"/>
            <a:r>
              <a:rPr lang="en-US" dirty="0" smtClean="0"/>
              <a:t>Web sites &amp; catalogs</a:t>
            </a:r>
          </a:p>
          <a:p>
            <a:pPr lvl="1"/>
            <a:r>
              <a:rPr lang="en-US" dirty="0" smtClean="0"/>
              <a:t>Importers</a:t>
            </a:r>
          </a:p>
          <a:p>
            <a:pPr lvl="1"/>
            <a:r>
              <a:rPr lang="en-US" dirty="0" smtClean="0"/>
              <a:t>Vendors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35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Market Week: scheduled periods of time during which producers introduce their new collections or lines (fashion shows all week)</a:t>
            </a:r>
          </a:p>
          <a:p>
            <a:pPr lvl="1"/>
            <a:r>
              <a:rPr lang="en-US" dirty="0" smtClean="0"/>
              <a:t>Collection: total number of garments in a designer’s or producers seasonal presentation, especially for high priced garments</a:t>
            </a:r>
          </a:p>
          <a:p>
            <a:pPr lvl="1"/>
            <a:r>
              <a:rPr lang="en-US" dirty="0" smtClean="0"/>
              <a:t>Line: group of styles within a collection that are produced and sold as a set of new selections</a:t>
            </a:r>
          </a:p>
          <a:p>
            <a:pPr lvl="2"/>
            <a:r>
              <a:rPr lang="en-US" dirty="0" smtClean="0"/>
              <a:t>Typically has one design element in common throughout all garments</a:t>
            </a:r>
          </a:p>
          <a:p>
            <a:pPr lvl="3"/>
            <a:r>
              <a:rPr lang="en-US" dirty="0" smtClean="0"/>
              <a:t>Color, line, balance, silhouette, etc.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8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Example of a Line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  <p:pic>
        <p:nvPicPr>
          <p:cNvPr id="2050" name="Picture 2" descr="http://theglamourouslife.com/wp-content/uploads/2008/04/picture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5448300" cy="463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5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Domestic Fashion Markets</a:t>
            </a:r>
          </a:p>
          <a:p>
            <a:pPr lvl="1"/>
            <a:r>
              <a:rPr lang="en-US" dirty="0" smtClean="0"/>
              <a:t>New York</a:t>
            </a:r>
          </a:p>
          <a:p>
            <a:pPr lvl="1"/>
            <a:r>
              <a:rPr lang="en-US" dirty="0" smtClean="0"/>
              <a:t>California: L.A. &amp; San Francisco</a:t>
            </a:r>
          </a:p>
          <a:p>
            <a:pPr lvl="1"/>
            <a:r>
              <a:rPr lang="en-US" dirty="0" smtClean="0"/>
              <a:t>Dallas</a:t>
            </a:r>
          </a:p>
          <a:p>
            <a:pPr lvl="1"/>
            <a:r>
              <a:rPr lang="en-US" dirty="0" smtClean="0"/>
              <a:t>Chicago</a:t>
            </a:r>
          </a:p>
          <a:p>
            <a:pPr lvl="1"/>
            <a:r>
              <a:rPr lang="en-US" dirty="0" smtClean="0"/>
              <a:t>Miami</a:t>
            </a:r>
          </a:p>
          <a:p>
            <a:pPr lvl="1"/>
            <a:r>
              <a:rPr lang="en-US" dirty="0" smtClean="0"/>
              <a:t>Atlanta</a:t>
            </a:r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85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Foreign Markets</a:t>
            </a:r>
          </a:p>
          <a:p>
            <a:pPr lvl="1"/>
            <a:r>
              <a:rPr lang="en-US" dirty="0" smtClean="0"/>
              <a:t>London, England</a:t>
            </a:r>
          </a:p>
          <a:p>
            <a:pPr lvl="1"/>
            <a:r>
              <a:rPr lang="en-US" dirty="0" smtClean="0"/>
              <a:t>Paris, France</a:t>
            </a:r>
          </a:p>
          <a:p>
            <a:pPr lvl="1"/>
            <a:r>
              <a:rPr lang="en-US" dirty="0" smtClean="0"/>
              <a:t>Milan, Italy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Planning &amp; Buying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8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Purpose of Fashion Promotion</a:t>
            </a:r>
          </a:p>
          <a:p>
            <a:pPr lvl="1"/>
            <a:r>
              <a:rPr lang="en-US" dirty="0" smtClean="0"/>
              <a:t>Inform</a:t>
            </a:r>
          </a:p>
          <a:p>
            <a:pPr lvl="2"/>
            <a:r>
              <a:rPr lang="en-US" dirty="0" smtClean="0"/>
              <a:t>Create awareness and understanding of products</a:t>
            </a:r>
          </a:p>
          <a:p>
            <a:pPr lvl="1"/>
            <a:r>
              <a:rPr lang="en-US" dirty="0" smtClean="0"/>
              <a:t>Persuade</a:t>
            </a:r>
          </a:p>
          <a:p>
            <a:pPr lvl="2"/>
            <a:r>
              <a:rPr lang="en-US" dirty="0" smtClean="0"/>
              <a:t>Convince consumers of the benefits of using/buying products</a:t>
            </a:r>
          </a:p>
          <a:p>
            <a:pPr lvl="1"/>
            <a:r>
              <a:rPr lang="en-US" dirty="0" smtClean="0"/>
              <a:t>Remind</a:t>
            </a:r>
          </a:p>
          <a:p>
            <a:pPr lvl="2"/>
            <a:r>
              <a:rPr lang="en-US" dirty="0" smtClean="0"/>
              <a:t>Product availability, encourage purchases and stimulate additional purchases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93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Promotion Levels</a:t>
            </a:r>
          </a:p>
          <a:p>
            <a:pPr lvl="1"/>
            <a:r>
              <a:rPr lang="en-US" dirty="0" smtClean="0"/>
              <a:t>Consumer: directly to consumers, usually done on a national scale by companies that do not sell directly to consumers</a:t>
            </a:r>
          </a:p>
          <a:p>
            <a:pPr lvl="1"/>
            <a:r>
              <a:rPr lang="en-US" dirty="0" smtClean="0"/>
              <a:t>Trade: aimed within the industry</a:t>
            </a:r>
          </a:p>
          <a:p>
            <a:pPr lvl="2"/>
            <a:r>
              <a:rPr lang="en-US" dirty="0" smtClean="0"/>
              <a:t>Fiber and fabric companies promote to manufacturers</a:t>
            </a:r>
          </a:p>
          <a:p>
            <a:pPr lvl="1"/>
            <a:r>
              <a:rPr lang="en-US" dirty="0" smtClean="0"/>
              <a:t>Retail: promotion by a store to its customers</a:t>
            </a:r>
          </a:p>
          <a:p>
            <a:pPr lvl="2"/>
            <a:r>
              <a:rPr lang="en-US" dirty="0" smtClean="0"/>
              <a:t>Promote merchandise chosen for their target market in hopes to create demand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65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Promotion Program: details of efforts for a period of time. It includes</a:t>
            </a:r>
          </a:p>
          <a:p>
            <a:pPr lvl="1"/>
            <a:r>
              <a:rPr lang="en-US" dirty="0" smtClean="0"/>
              <a:t>Goals &amp; objectives</a:t>
            </a:r>
          </a:p>
          <a:p>
            <a:pPr lvl="1"/>
            <a:r>
              <a:rPr lang="en-US" dirty="0" smtClean="0"/>
              <a:t>Message or theme</a:t>
            </a:r>
          </a:p>
          <a:p>
            <a:pPr lvl="1"/>
            <a:r>
              <a:rPr lang="en-US" dirty="0" smtClean="0"/>
              <a:t>Specific Promotion activities</a:t>
            </a:r>
          </a:p>
          <a:p>
            <a:pPr lvl="1"/>
            <a:r>
              <a:rPr lang="en-US" dirty="0" smtClean="0"/>
              <a:t>Timing of activities</a:t>
            </a:r>
          </a:p>
          <a:p>
            <a:pPr lvl="1"/>
            <a:r>
              <a:rPr lang="en-US" dirty="0" smtClean="0"/>
              <a:t>Media to be used</a:t>
            </a:r>
          </a:p>
          <a:p>
            <a:pPr lvl="1"/>
            <a:r>
              <a:rPr lang="en-US" dirty="0" smtClean="0"/>
              <a:t>Assignments of responsibility</a:t>
            </a:r>
          </a:p>
          <a:p>
            <a:pPr lvl="1"/>
            <a:r>
              <a:rPr lang="en-US" dirty="0" smtClean="0"/>
              <a:t>Budget</a:t>
            </a:r>
          </a:p>
          <a:p>
            <a:pPr lvl="1"/>
            <a:r>
              <a:rPr lang="en-US" dirty="0" smtClean="0"/>
              <a:t>Evaluation Methods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5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Advertising: any paid form of non personal sales message made by a sponsor through a communication medium</a:t>
            </a:r>
          </a:p>
          <a:p>
            <a:pPr lvl="1"/>
            <a:r>
              <a:rPr lang="en-US" dirty="0" smtClean="0"/>
              <a:t>Purpose:</a:t>
            </a:r>
          </a:p>
          <a:p>
            <a:pPr lvl="2"/>
            <a:r>
              <a:rPr lang="en-US" dirty="0" smtClean="0"/>
              <a:t>Build a companies image</a:t>
            </a:r>
          </a:p>
          <a:p>
            <a:pPr lvl="2"/>
            <a:r>
              <a:rPr lang="en-US" dirty="0" smtClean="0"/>
              <a:t>Promote a brand or product</a:t>
            </a:r>
          </a:p>
          <a:p>
            <a:pPr lvl="2"/>
            <a:r>
              <a:rPr lang="en-US" dirty="0" smtClean="0"/>
              <a:t>Announce a sale</a:t>
            </a:r>
          </a:p>
          <a:p>
            <a:pPr lvl="1"/>
            <a:r>
              <a:rPr lang="en-US" dirty="0" smtClean="0"/>
              <a:t>Retail Advertising Purpose</a:t>
            </a:r>
          </a:p>
          <a:p>
            <a:pPr lvl="2"/>
            <a:r>
              <a:rPr lang="en-US" dirty="0" smtClean="0"/>
              <a:t>Bring customers to a sight</a:t>
            </a:r>
          </a:p>
          <a:p>
            <a:pPr lvl="2"/>
            <a:r>
              <a:rPr lang="en-US" dirty="0" smtClean="0"/>
              <a:t>Promote an image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54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Retail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Merchandisers</a:t>
            </a:r>
            <a:endParaRPr lang="en-US" dirty="0"/>
          </a:p>
          <a:p>
            <a:pPr lvl="1"/>
            <a:r>
              <a:rPr lang="en-US" dirty="0" smtClean="0"/>
              <a:t>Market all types of goods in multiple price ranges and try to satisfy as many needs of broad range customers.</a:t>
            </a:r>
          </a:p>
          <a:p>
            <a:pPr lvl="2"/>
            <a:r>
              <a:rPr lang="en-US" dirty="0" smtClean="0"/>
              <a:t>Examples: Sear, J.C. Penney, Macy’s</a:t>
            </a:r>
          </a:p>
          <a:p>
            <a:r>
              <a:rPr lang="en-US" dirty="0" smtClean="0"/>
              <a:t>Specialized Merchandisers</a:t>
            </a:r>
          </a:p>
          <a:p>
            <a:pPr lvl="1"/>
            <a:r>
              <a:rPr lang="en-US" dirty="0" smtClean="0"/>
              <a:t>Offer limited lines of related products targeted to more defined customers</a:t>
            </a:r>
          </a:p>
          <a:p>
            <a:pPr lvl="2"/>
            <a:r>
              <a:rPr lang="en-US" dirty="0" smtClean="0"/>
              <a:t>Examples: </a:t>
            </a:r>
            <a:r>
              <a:rPr lang="en-US" dirty="0" err="1" smtClean="0"/>
              <a:t>Aéropostale</a:t>
            </a:r>
            <a:r>
              <a:rPr lang="en-US" dirty="0" smtClean="0"/>
              <a:t>, Forever 21, Victoria's Secret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2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 of Advertising</a:t>
            </a:r>
          </a:p>
          <a:p>
            <a:pPr lvl="1"/>
            <a:r>
              <a:rPr lang="en-US" dirty="0" smtClean="0"/>
              <a:t>Product advertising: designed to sell specific, identifiable merchandise items, lines or services</a:t>
            </a:r>
          </a:p>
          <a:p>
            <a:pPr lvl="1"/>
            <a:r>
              <a:rPr lang="en-US" dirty="0" smtClean="0"/>
              <a:t>Institutional advertising: designed to sell a reputation of an organization rather than a specific product</a:t>
            </a:r>
          </a:p>
          <a:p>
            <a:pPr lvl="1"/>
            <a:r>
              <a:rPr lang="en-US" dirty="0" smtClean="0"/>
              <a:t>Cooperative advertising: sharing the cost with two or more organizations</a:t>
            </a:r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7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Forms of Advertising</a:t>
            </a:r>
          </a:p>
          <a:p>
            <a:pPr lvl="1"/>
            <a:r>
              <a:rPr lang="en-US" dirty="0" smtClean="0"/>
              <a:t> Merchandise Packaging:</a:t>
            </a:r>
          </a:p>
          <a:p>
            <a:pPr lvl="2"/>
            <a:r>
              <a:rPr lang="en-US" dirty="0" smtClean="0"/>
              <a:t>Company names, logos, slogans on shopping bags, boxes, paper, etc.</a:t>
            </a:r>
          </a:p>
          <a:p>
            <a:pPr lvl="1"/>
            <a:r>
              <a:rPr lang="en-US" dirty="0" smtClean="0"/>
              <a:t>Newspaper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Outdoor: billboards, public transit ads, etc.</a:t>
            </a:r>
          </a:p>
          <a:p>
            <a:pPr lvl="1"/>
            <a:r>
              <a:rPr lang="en-US" dirty="0" smtClean="0"/>
              <a:t>Direct Mail</a:t>
            </a:r>
          </a:p>
          <a:p>
            <a:pPr lvl="1"/>
            <a:r>
              <a:rPr lang="en-US" dirty="0" smtClean="0"/>
              <a:t>Radio</a:t>
            </a:r>
          </a:p>
          <a:p>
            <a:pPr lvl="1"/>
            <a:r>
              <a:rPr lang="en-US" dirty="0" smtClean="0"/>
              <a:t>Television</a:t>
            </a:r>
          </a:p>
          <a:p>
            <a:pPr lvl="1"/>
            <a:r>
              <a:rPr lang="en-US" dirty="0" smtClean="0"/>
              <a:t>Websites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Merchandise Promotion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VM: physical display of goods in the most attractive and appealing ways</a:t>
            </a:r>
          </a:p>
          <a:p>
            <a:r>
              <a:rPr lang="en-US" dirty="0" smtClean="0"/>
              <a:t>VM Purpose:</a:t>
            </a:r>
          </a:p>
          <a:p>
            <a:pPr lvl="1"/>
            <a:r>
              <a:rPr lang="en-US" dirty="0" smtClean="0"/>
              <a:t>Sell goods and promote store image</a:t>
            </a:r>
          </a:p>
          <a:p>
            <a:pPr lvl="1"/>
            <a:r>
              <a:rPr lang="en-US" dirty="0" smtClean="0"/>
              <a:t>Educate about new items trends</a:t>
            </a:r>
          </a:p>
          <a:p>
            <a:pPr lvl="1"/>
            <a:r>
              <a:rPr lang="en-US" dirty="0" smtClean="0"/>
              <a:t>Show how items can be worn</a:t>
            </a:r>
          </a:p>
          <a:p>
            <a:pPr lvl="1"/>
            <a:r>
              <a:rPr lang="en-US" dirty="0" smtClean="0"/>
              <a:t>Grab customer attention</a:t>
            </a:r>
          </a:p>
          <a:p>
            <a:pPr lvl="1"/>
            <a:r>
              <a:rPr lang="en-US" dirty="0" smtClean="0"/>
              <a:t>Provide information on price or special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9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Store Décor &amp; atmospherics</a:t>
            </a:r>
          </a:p>
          <a:p>
            <a:pPr lvl="1"/>
            <a:r>
              <a:rPr lang="en-US" dirty="0" smtClean="0"/>
              <a:t>Décor: style and appearance of interior furnishings</a:t>
            </a:r>
          </a:p>
          <a:p>
            <a:pPr lvl="2"/>
            <a:r>
              <a:rPr lang="en-US" dirty="0" smtClean="0"/>
              <a:t>Theme should be carried throughout the store to fit company’s image</a:t>
            </a:r>
          </a:p>
          <a:p>
            <a:pPr lvl="2"/>
            <a:r>
              <a:rPr lang="en-US" dirty="0" smtClean="0"/>
              <a:t>Should coordinate with merchandise</a:t>
            </a:r>
          </a:p>
          <a:p>
            <a:pPr lvl="1"/>
            <a:r>
              <a:rPr lang="en-US" dirty="0" smtClean="0"/>
              <a:t>Atmospherics: features intended to create a particular emotional mood or attitude through sound, smell and the décor</a:t>
            </a:r>
          </a:p>
          <a:p>
            <a:pPr lvl="2"/>
            <a:r>
              <a:rPr lang="en-US" dirty="0" smtClean="0"/>
              <a:t>Uses psychology to induce buying</a:t>
            </a:r>
          </a:p>
          <a:p>
            <a:pPr lvl="2"/>
            <a:r>
              <a:rPr lang="en-US" dirty="0" smtClean="0"/>
              <a:t>Examples: type of music or pleasant aromas</a:t>
            </a:r>
          </a:p>
          <a:p>
            <a:pPr lvl="2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Merchandise Presentation: includes the ways that goods are hung, placed on shelves, or made available for sale in retail stores</a:t>
            </a:r>
          </a:p>
          <a:p>
            <a:pPr lvl="1"/>
            <a:r>
              <a:rPr lang="en-US" dirty="0" smtClean="0"/>
              <a:t>Shoulder-out presentation</a:t>
            </a:r>
          </a:p>
          <a:p>
            <a:pPr lvl="2"/>
            <a:r>
              <a:rPr lang="en-US" dirty="0" smtClean="0"/>
              <a:t>Garments are hung with only one side showing from shoulder to bottom (like hung in your closet)</a:t>
            </a:r>
          </a:p>
          <a:p>
            <a:pPr lvl="1"/>
            <a:r>
              <a:rPr lang="en-US" dirty="0" smtClean="0"/>
              <a:t>Face-forward presentation</a:t>
            </a:r>
          </a:p>
          <a:p>
            <a:pPr lvl="2"/>
            <a:r>
              <a:rPr lang="en-US" dirty="0" smtClean="0"/>
              <a:t>Clothing is hung with the front fully facing the viewer</a:t>
            </a:r>
          </a:p>
          <a:p>
            <a:pPr lvl="3"/>
            <a:r>
              <a:rPr lang="en-US" dirty="0" smtClean="0"/>
              <a:t>Always done at the entrances and aisles of a store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2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143000"/>
            <a:ext cx="8229600" cy="68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Merchandise </a:t>
            </a:r>
            <a:r>
              <a:rPr lang="en-US" dirty="0" smtClean="0"/>
              <a:t>Fixtures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2600" y="2057400"/>
            <a:ext cx="3581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A-frames</a:t>
            </a:r>
          </a:p>
          <a:p>
            <a:r>
              <a:rPr lang="en-US" dirty="0" smtClean="0"/>
              <a:t>Base cabinets</a:t>
            </a:r>
          </a:p>
          <a:p>
            <a:r>
              <a:rPr lang="en-US" dirty="0" smtClean="0"/>
              <a:t>Build-ups</a:t>
            </a:r>
          </a:p>
          <a:p>
            <a:r>
              <a:rPr lang="en-US" dirty="0" smtClean="0"/>
              <a:t>Card holders</a:t>
            </a:r>
          </a:p>
          <a:p>
            <a:r>
              <a:rPr lang="en-US" dirty="0" smtClean="0"/>
              <a:t>C-rack</a:t>
            </a:r>
          </a:p>
          <a:p>
            <a:r>
              <a:rPr lang="en-US" dirty="0" smtClean="0"/>
              <a:t>Drapers</a:t>
            </a:r>
          </a:p>
          <a:p>
            <a:r>
              <a:rPr lang="en-US" dirty="0" smtClean="0"/>
              <a:t>Dump or table bin</a:t>
            </a:r>
          </a:p>
          <a:p>
            <a:r>
              <a:rPr lang="en-US" dirty="0" smtClean="0"/>
              <a:t>Four-way rack</a:t>
            </a:r>
          </a:p>
          <a:p>
            <a:r>
              <a:rPr lang="en-US" dirty="0" smtClean="0"/>
              <a:t>Gondola</a:t>
            </a:r>
          </a:p>
          <a:p>
            <a:r>
              <a:rPr lang="en-US" dirty="0" smtClean="0"/>
              <a:t>Grid units</a:t>
            </a:r>
          </a:p>
          <a:p>
            <a:r>
              <a:rPr lang="en-US" dirty="0" err="1" smtClean="0"/>
              <a:t>Hangbars</a:t>
            </a:r>
            <a:endParaRPr lang="en-US" dirty="0" smtClean="0"/>
          </a:p>
          <a:p>
            <a:r>
              <a:rPr lang="en-US" dirty="0" smtClean="0"/>
              <a:t>Pedestal units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43400" y="2057400"/>
            <a:ext cx="3581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Pegboard</a:t>
            </a:r>
          </a:p>
          <a:p>
            <a:r>
              <a:rPr lang="en-US" dirty="0" smtClean="0"/>
              <a:t>Quad rack</a:t>
            </a:r>
          </a:p>
          <a:p>
            <a:r>
              <a:rPr lang="en-US" dirty="0" err="1" smtClean="0"/>
              <a:t>Rounders</a:t>
            </a:r>
            <a:endParaRPr lang="en-US" dirty="0" smtClean="0"/>
          </a:p>
          <a:p>
            <a:r>
              <a:rPr lang="en-US" dirty="0" smtClean="0"/>
              <a:t>Showcases</a:t>
            </a:r>
          </a:p>
          <a:p>
            <a:r>
              <a:rPr lang="en-US" dirty="0" err="1" smtClean="0"/>
              <a:t>Slatwall</a:t>
            </a:r>
            <a:r>
              <a:rPr lang="en-US" dirty="0" smtClean="0"/>
              <a:t> units</a:t>
            </a:r>
          </a:p>
          <a:p>
            <a:r>
              <a:rPr lang="en-US" dirty="0" smtClean="0"/>
              <a:t>Spiral costumer</a:t>
            </a:r>
          </a:p>
          <a:p>
            <a:r>
              <a:rPr lang="en-US" dirty="0" smtClean="0"/>
              <a:t>Straight arm</a:t>
            </a:r>
          </a:p>
          <a:p>
            <a:r>
              <a:rPr lang="en-US" dirty="0" err="1" smtClean="0"/>
              <a:t>Superquad</a:t>
            </a:r>
            <a:endParaRPr lang="en-US" dirty="0" smtClean="0"/>
          </a:p>
          <a:p>
            <a:r>
              <a:rPr lang="en-US" dirty="0" smtClean="0"/>
              <a:t>Tables</a:t>
            </a:r>
          </a:p>
          <a:p>
            <a:r>
              <a:rPr lang="en-US" dirty="0" smtClean="0"/>
              <a:t>T-stand</a:t>
            </a:r>
          </a:p>
          <a:p>
            <a:r>
              <a:rPr lang="en-US" dirty="0" smtClean="0"/>
              <a:t>Tier tables or racks</a:t>
            </a:r>
          </a:p>
          <a:p>
            <a:r>
              <a:rPr lang="en-US" dirty="0" smtClean="0"/>
              <a:t>Two-way racks</a:t>
            </a:r>
          </a:p>
          <a:p>
            <a:r>
              <a:rPr lang="en-US" dirty="0"/>
              <a:t>W</a:t>
            </a:r>
            <a:r>
              <a:rPr lang="en-US" dirty="0" smtClean="0"/>
              <a:t>aterfalls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0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Interior Store Display: individual and notable physical presentations of merchandise</a:t>
            </a:r>
          </a:p>
          <a:p>
            <a:pPr lvl="1"/>
            <a:r>
              <a:rPr lang="en-US" dirty="0" smtClean="0"/>
              <a:t>Use unique equipment or fixtures to feature distinctive merchandise</a:t>
            </a:r>
          </a:p>
          <a:p>
            <a:pPr lvl="1"/>
            <a:r>
              <a:rPr lang="en-US" dirty="0" smtClean="0"/>
              <a:t>Should be color-coordinated, accessorized, and self-explanatory</a:t>
            </a:r>
          </a:p>
          <a:p>
            <a:r>
              <a:rPr lang="en-US" dirty="0" smtClean="0"/>
              <a:t>Window Display: seen from outside the store</a:t>
            </a:r>
          </a:p>
          <a:p>
            <a:pPr lvl="1"/>
            <a:r>
              <a:rPr lang="en-US" dirty="0" smtClean="0"/>
              <a:t>Enclosed; semi-enclosed; open; island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8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Displays are intended to:</a:t>
            </a:r>
          </a:p>
          <a:p>
            <a:pPr lvl="1"/>
            <a:r>
              <a:rPr lang="en-US" dirty="0" smtClean="0"/>
              <a:t>Stimulate product interest</a:t>
            </a:r>
          </a:p>
          <a:p>
            <a:pPr lvl="1"/>
            <a:r>
              <a:rPr lang="en-US" dirty="0" smtClean="0"/>
              <a:t>Provide information</a:t>
            </a:r>
          </a:p>
          <a:p>
            <a:pPr lvl="1"/>
            <a:r>
              <a:rPr lang="en-US" dirty="0" smtClean="0"/>
              <a:t>Suggest merchandise coordination</a:t>
            </a:r>
          </a:p>
          <a:p>
            <a:pPr lvl="1"/>
            <a:r>
              <a:rPr lang="en-US" dirty="0" smtClean="0"/>
              <a:t>Generate traffic flow</a:t>
            </a:r>
          </a:p>
          <a:p>
            <a:pPr lvl="1"/>
            <a:r>
              <a:rPr lang="en-US" dirty="0" smtClean="0"/>
              <a:t>Remind customers of planned purchases</a:t>
            </a:r>
          </a:p>
          <a:p>
            <a:pPr lvl="1"/>
            <a:r>
              <a:rPr lang="en-US" dirty="0" smtClean="0"/>
              <a:t>Create additional sales of impulse items</a:t>
            </a:r>
          </a:p>
          <a:p>
            <a:pPr lvl="1"/>
            <a:r>
              <a:rPr lang="en-US" dirty="0" smtClean="0"/>
              <a:t>Enhance the store’s visual image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3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Displays should include the following:</a:t>
            </a:r>
          </a:p>
          <a:p>
            <a:pPr lvl="1"/>
            <a:r>
              <a:rPr lang="en-US" dirty="0" smtClean="0"/>
              <a:t>Merchandise</a:t>
            </a:r>
          </a:p>
          <a:p>
            <a:pPr lvl="2"/>
            <a:r>
              <a:rPr lang="en-US" dirty="0" smtClean="0"/>
              <a:t>One-category groupings; related groupings; Themed groupings; variety</a:t>
            </a:r>
          </a:p>
          <a:p>
            <a:pPr lvl="1"/>
            <a:r>
              <a:rPr lang="en-US" dirty="0" smtClean="0"/>
              <a:t>Lighting</a:t>
            </a:r>
          </a:p>
          <a:p>
            <a:pPr lvl="2"/>
            <a:r>
              <a:rPr lang="en-US" dirty="0" smtClean="0"/>
              <a:t>Floodlighting; spotlighting; pinpointing</a:t>
            </a:r>
          </a:p>
          <a:p>
            <a:pPr lvl="1"/>
            <a:r>
              <a:rPr lang="en-US" dirty="0" smtClean="0"/>
              <a:t>Props</a:t>
            </a:r>
          </a:p>
          <a:p>
            <a:pPr lvl="2"/>
            <a:r>
              <a:rPr lang="en-US" dirty="0" smtClean="0"/>
              <a:t>Mannequins, bust forms; decorative props; structural props</a:t>
            </a:r>
          </a:p>
          <a:p>
            <a:pPr lvl="1"/>
            <a:r>
              <a:rPr lang="en-US" dirty="0" smtClean="0"/>
              <a:t>Signage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Merchandising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47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s[1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5527"/>
            <a:ext cx="3962400" cy="296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8" name="Picture 4" descr="http://t3.gstatic.com/images?q=tbn:ANd9GcTC179YtuIbB94xuEcJ16wGaWyHMxGm7K5HhkA7zotVyyLaPP9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29000"/>
            <a:ext cx="458032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6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Retail Merchandisers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Department Stores</a:t>
            </a:r>
          </a:p>
          <a:p>
            <a:pPr lvl="1"/>
            <a:r>
              <a:rPr lang="en-US" dirty="0" smtClean="0"/>
              <a:t>Large scale general merchandisers that offer many varieties of merchandise grouped into separate departments.</a:t>
            </a:r>
          </a:p>
          <a:p>
            <a:r>
              <a:rPr lang="en-US" dirty="0" smtClean="0"/>
              <a:t>Chain Stores</a:t>
            </a:r>
          </a:p>
          <a:p>
            <a:pPr lvl="1"/>
            <a:r>
              <a:rPr lang="en-US" dirty="0" smtClean="0"/>
              <a:t>A group of stores that is owned managed, merchandised and controlled by a central office and have similar goods and prices</a:t>
            </a:r>
          </a:p>
          <a:p>
            <a:pPr lvl="2"/>
            <a:r>
              <a:rPr lang="en-US" dirty="0" smtClean="0"/>
              <a:t>Can be general or specialized merchandisers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01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Discount Stores</a:t>
            </a:r>
          </a:p>
          <a:p>
            <a:pPr lvl="1"/>
            <a:r>
              <a:rPr lang="en-US" dirty="0" smtClean="0"/>
              <a:t>Retail establishments that sell merchandise at lower than recognized market-level prices</a:t>
            </a:r>
          </a:p>
          <a:p>
            <a:r>
              <a:rPr lang="en-US" dirty="0" smtClean="0"/>
              <a:t>Specialty Stores</a:t>
            </a:r>
          </a:p>
          <a:p>
            <a:pPr lvl="1"/>
            <a:r>
              <a:rPr lang="en-US" dirty="0" smtClean="0"/>
              <a:t>Carry large selections of limited classifications of merchandise. Usually have lower volume and higher prices</a:t>
            </a:r>
          </a:p>
          <a:p>
            <a:r>
              <a:rPr lang="en-US" dirty="0" smtClean="0"/>
              <a:t>Non-Store Retailers</a:t>
            </a:r>
          </a:p>
          <a:p>
            <a:pPr lvl="1"/>
            <a:r>
              <a:rPr lang="en-US" dirty="0" smtClean="0"/>
              <a:t>Selling without a conventional facility</a:t>
            </a:r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Retail Merchandisers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Match the Following Store with its Retail Type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Retail Merchandisers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286000"/>
            <a:ext cx="38862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Department Store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Chain Store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Discount Store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Specialty Store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Non-Store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62055" y="2286000"/>
            <a:ext cx="38862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A. Coach</a:t>
            </a:r>
          </a:p>
          <a:p>
            <a:pPr marL="0" indent="0">
              <a:buNone/>
            </a:pPr>
            <a:r>
              <a:rPr lang="en-US" dirty="0" smtClean="0"/>
              <a:t>B. Amazon</a:t>
            </a:r>
          </a:p>
          <a:p>
            <a:pPr marL="0" indent="0">
              <a:buNone/>
            </a:pPr>
            <a:r>
              <a:rPr lang="en-US" dirty="0" smtClean="0"/>
              <a:t>C. Macy’s</a:t>
            </a:r>
          </a:p>
          <a:p>
            <a:pPr marL="0" indent="0">
              <a:buNone/>
            </a:pPr>
            <a:r>
              <a:rPr lang="en-US" dirty="0" smtClean="0"/>
              <a:t>D. T.J. Max</a:t>
            </a:r>
          </a:p>
          <a:p>
            <a:pPr marL="0" indent="0">
              <a:buNone/>
            </a:pPr>
            <a:r>
              <a:rPr lang="en-US" dirty="0" smtClean="0"/>
              <a:t>E. Forever 21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58674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Check </a:t>
            </a:r>
            <a:r>
              <a:rPr lang="en-US" dirty="0" smtClean="0"/>
              <a:t>your </a:t>
            </a:r>
            <a:r>
              <a:rPr lang="en-US" dirty="0" smtClean="0"/>
              <a:t>answers with Mrs. Wendt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5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Retail Positioning refers to where a retailers situates itself in the market.</a:t>
            </a:r>
          </a:p>
          <a:p>
            <a:r>
              <a:rPr lang="en-US" dirty="0" smtClean="0"/>
              <a:t>General Retail </a:t>
            </a:r>
            <a:r>
              <a:rPr lang="en-US" dirty="0"/>
              <a:t>P</a:t>
            </a:r>
            <a:r>
              <a:rPr lang="en-US" dirty="0" smtClean="0"/>
              <a:t>ositioning Price Categories</a:t>
            </a:r>
          </a:p>
          <a:p>
            <a:pPr lvl="1"/>
            <a:r>
              <a:rPr lang="en-US" u="sng" dirty="0" smtClean="0"/>
              <a:t>Designer</a:t>
            </a:r>
            <a:r>
              <a:rPr lang="en-US" dirty="0" smtClean="0"/>
              <a:t>: (couture) original high priced-fashion  for the tiny “class” market; distinctive style and emphasize top quality</a:t>
            </a:r>
          </a:p>
          <a:p>
            <a:pPr lvl="1"/>
            <a:r>
              <a:rPr lang="en-US" u="sng" dirty="0" smtClean="0"/>
              <a:t>Bridge: </a:t>
            </a:r>
            <a:r>
              <a:rPr lang="en-US" dirty="0" smtClean="0"/>
              <a:t>“secondary” lines of high priced designers; made with expensive fabrics, fine details &amp; produced in small quantities </a:t>
            </a:r>
            <a:endParaRPr lang="en-US" u="sng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741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General Retail Positioning Price Categories</a:t>
            </a:r>
          </a:p>
          <a:p>
            <a:pPr lvl="1"/>
            <a:r>
              <a:rPr lang="en-US" u="sng" dirty="0" smtClean="0"/>
              <a:t>Better: </a:t>
            </a:r>
            <a:r>
              <a:rPr lang="en-US" dirty="0" smtClean="0"/>
              <a:t>high quality, but more reasonable prices; they are ready to wear garments that are more available to consumers than high fashion designs</a:t>
            </a:r>
          </a:p>
          <a:p>
            <a:pPr lvl="1"/>
            <a:r>
              <a:rPr lang="en-US" u="sng" dirty="0" smtClean="0"/>
              <a:t>Moderate: </a:t>
            </a:r>
            <a:r>
              <a:rPr lang="en-US" dirty="0" smtClean="0"/>
              <a:t>medium priced merchandise with well known brand names; sold through department &amp; chain stores as well as specialty stores</a:t>
            </a:r>
          </a:p>
          <a:p>
            <a:pPr lvl="1"/>
            <a:r>
              <a:rPr lang="en-US" u="sng" dirty="0" smtClean="0"/>
              <a:t>Budget:</a:t>
            </a:r>
            <a:r>
              <a:rPr lang="en-US" dirty="0" smtClean="0"/>
              <a:t> lowest price category of apparel; sold on retail racks and shelves; no original designs resulting in knock-offs</a:t>
            </a:r>
            <a:endParaRPr lang="en-US" u="sng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39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5999"/>
            <a:ext cx="3657600" cy="350520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Designer</a:t>
            </a:r>
          </a:p>
          <a:p>
            <a:pPr marL="514350" indent="-514350">
              <a:buAutoNum type="arabicPeriod"/>
            </a:pPr>
            <a:r>
              <a:rPr lang="en-US" dirty="0" smtClean="0"/>
              <a:t>Bridge</a:t>
            </a:r>
          </a:p>
          <a:p>
            <a:pPr marL="514350" indent="-514350">
              <a:buAutoNum type="arabicPeriod"/>
            </a:pPr>
            <a:r>
              <a:rPr lang="en-US" dirty="0" smtClean="0"/>
              <a:t>Better</a:t>
            </a:r>
          </a:p>
          <a:p>
            <a:pPr marL="514350" indent="-514350">
              <a:buAutoNum type="arabicPeriod"/>
            </a:pPr>
            <a:r>
              <a:rPr lang="en-US" dirty="0" smtClean="0"/>
              <a:t>Moderate</a:t>
            </a:r>
          </a:p>
          <a:p>
            <a:pPr marL="514350" indent="-514350">
              <a:buAutoNum type="arabicPeriod"/>
            </a:pPr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Retail Positioning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13716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Match the Brand with its Price Category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58674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Check you answers with Mrs. Wendt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52800" y="2320634"/>
            <a:ext cx="5562600" cy="3505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A. Liz Claiborne</a:t>
            </a:r>
          </a:p>
          <a:p>
            <a:pPr marL="0" indent="0">
              <a:buNone/>
            </a:pPr>
            <a:r>
              <a:rPr lang="en-US" dirty="0" smtClean="0"/>
              <a:t>B. Valentino for Angelina Jolie</a:t>
            </a:r>
          </a:p>
          <a:p>
            <a:pPr marL="0" indent="0">
              <a:buNone/>
            </a:pPr>
            <a:r>
              <a:rPr lang="en-US" dirty="0" smtClean="0"/>
              <a:t>C. Gap</a:t>
            </a:r>
          </a:p>
          <a:p>
            <a:pPr marL="0" indent="0">
              <a:buNone/>
            </a:pPr>
            <a:r>
              <a:rPr lang="en-US" dirty="0" smtClean="0"/>
              <a:t>D. Michael </a:t>
            </a:r>
            <a:r>
              <a:rPr lang="en-US" dirty="0" err="1" smtClean="0"/>
              <a:t>Kors</a:t>
            </a:r>
            <a:r>
              <a:rPr lang="en-US" dirty="0" smtClean="0"/>
              <a:t> for Macy’s</a:t>
            </a:r>
          </a:p>
          <a:p>
            <a:pPr marL="0" indent="0">
              <a:buNone/>
            </a:pPr>
            <a:r>
              <a:rPr lang="en-US" dirty="0" smtClean="0"/>
              <a:t>E. No Boundaries</a:t>
            </a:r>
          </a:p>
        </p:txBody>
      </p:sp>
    </p:spTree>
    <p:extLst>
      <p:ext uri="{BB962C8B-B14F-4D97-AF65-F5344CB8AC3E}">
        <p14:creationId xmlns:p14="http://schemas.microsoft.com/office/powerpoint/2010/main" val="3838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1694</Words>
  <Application>Microsoft Office PowerPoint</Application>
  <PresentationFormat>On-screen Show (4:3)</PresentationFormat>
  <Paragraphs>305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Fashion Merchandising &amp; Promotion</vt:lpstr>
      <vt:lpstr>What is Merchandising?</vt:lpstr>
      <vt:lpstr>The Retail Segment</vt:lpstr>
      <vt:lpstr>Types of Retail Merchandisers</vt:lpstr>
      <vt:lpstr>Types of Retail Merchandisers</vt:lpstr>
      <vt:lpstr>Types of Retail Merchandisers</vt:lpstr>
      <vt:lpstr>Retail Positioning</vt:lpstr>
      <vt:lpstr>Retail Positioning</vt:lpstr>
      <vt:lpstr>Retail Positioning</vt:lpstr>
      <vt:lpstr>Target Markets</vt:lpstr>
      <vt:lpstr>Target Markets </vt:lpstr>
      <vt:lpstr>Retail Positioning Strategies</vt:lpstr>
      <vt:lpstr>Retail Positioning Strategies</vt:lpstr>
      <vt:lpstr>Retail Positioning Strategies</vt:lpstr>
      <vt:lpstr>Retail Positioning Strategies</vt:lpstr>
      <vt:lpstr>Retail Positioning Strategies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Planning &amp; Buying</vt:lpstr>
      <vt:lpstr>Merchandise Promotion</vt:lpstr>
      <vt:lpstr>Merchandise Promotion</vt:lpstr>
      <vt:lpstr>Merchandise Promotion</vt:lpstr>
      <vt:lpstr>Merchandise Promotion</vt:lpstr>
      <vt:lpstr>Merchandise Promotion</vt:lpstr>
      <vt:lpstr>Merchandise Promotion</vt:lpstr>
      <vt:lpstr>Visual Merchandising</vt:lpstr>
      <vt:lpstr>Visual Merchandising</vt:lpstr>
      <vt:lpstr>Visual Merchandising</vt:lpstr>
      <vt:lpstr>Visual Merchandising</vt:lpstr>
      <vt:lpstr>Visual Merchandising</vt:lpstr>
      <vt:lpstr>Visual Merchandising</vt:lpstr>
      <vt:lpstr>Visual Merchandising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 Merchandising &amp; Promotion</dc:title>
  <dc:creator>Bethany Wendt</dc:creator>
  <cp:lastModifiedBy>Bethany Wendt</cp:lastModifiedBy>
  <cp:revision>59</cp:revision>
  <dcterms:created xsi:type="dcterms:W3CDTF">2012-03-20T12:55:09Z</dcterms:created>
  <dcterms:modified xsi:type="dcterms:W3CDTF">2012-04-10T16:52:21Z</dcterms:modified>
</cp:coreProperties>
</file>